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90" r:id="rId4"/>
    <p:sldId id="302" r:id="rId5"/>
    <p:sldId id="259" r:id="rId6"/>
    <p:sldId id="291" r:id="rId7"/>
    <p:sldId id="306" r:id="rId8"/>
    <p:sldId id="263" r:id="rId9"/>
    <p:sldId id="265" r:id="rId10"/>
    <p:sldId id="266" r:id="rId11"/>
    <p:sldId id="285" r:id="rId12"/>
    <p:sldId id="286" r:id="rId13"/>
    <p:sldId id="297" r:id="rId14"/>
    <p:sldId id="287" r:id="rId15"/>
    <p:sldId id="267" r:id="rId16"/>
    <p:sldId id="300" r:id="rId17"/>
    <p:sldId id="293" r:id="rId18"/>
    <p:sldId id="272" r:id="rId19"/>
    <p:sldId id="295" r:id="rId20"/>
    <p:sldId id="307" r:id="rId21"/>
    <p:sldId id="299" r:id="rId22"/>
    <p:sldId id="308" r:id="rId23"/>
    <p:sldId id="273" r:id="rId24"/>
    <p:sldId id="274" r:id="rId25"/>
    <p:sldId id="309" r:id="rId26"/>
    <p:sldId id="301" r:id="rId27"/>
    <p:sldId id="303" r:id="rId28"/>
    <p:sldId id="305" r:id="rId29"/>
    <p:sldId id="276" r:id="rId30"/>
    <p:sldId id="310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E20D2-A5D9-4458-BF68-C6CC5CDF0B52}" type="datetimeFigureOut">
              <a:rPr lang="pt-BR" smtClean="0"/>
              <a:pPr/>
              <a:t>11/03/2016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233D6-A96F-4B8A-8DD7-0BD14073F5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651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233D6-A96F-4B8A-8DD7-0BD14073F5F8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2132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233D6-A96F-4B8A-8DD7-0BD14073F5F8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233D6-A96F-4B8A-8DD7-0BD14073F5F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lang="pt-BR" dirty="0"/>
              <a:t>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784976" cy="43204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endParaRPr lang="pt-BR" sz="9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x-none" sz="9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da </a:t>
            </a: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x-none" sz="9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tenção </a:t>
            </a: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 saúde dos portadores de HAS e/ou DM </a:t>
            </a:r>
            <a:r>
              <a:rPr lang="x-none" sz="9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UBS Isidorio Pereira, Baixa Grande do Ribeiro/PI</a:t>
            </a:r>
            <a:endParaRPr lang="es-ES" sz="9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pt-BR" sz="9600" b="1" dirty="0" smtClean="0"/>
          </a:p>
          <a:p>
            <a:pPr>
              <a:lnSpc>
                <a:spcPct val="170000"/>
              </a:lnSpc>
            </a:pPr>
            <a:endParaRPr lang="pt-BR" sz="9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pt-BR" sz="9600" dirty="0" err="1" smtClean="0">
                <a:solidFill>
                  <a:schemeClr val="tx1"/>
                </a:solidFill>
              </a:rPr>
              <a:t>Especializanda</a:t>
            </a:r>
            <a:r>
              <a:rPr lang="pt-BR" sz="9600" dirty="0" smtClean="0">
                <a:solidFill>
                  <a:schemeClr val="tx1"/>
                </a:solidFill>
              </a:rPr>
              <a:t>: </a:t>
            </a:r>
            <a:r>
              <a:rPr lang="pt-BR" sz="9600" dirty="0" err="1" smtClean="0">
                <a:solidFill>
                  <a:schemeClr val="tx1"/>
                </a:solidFill>
              </a:rPr>
              <a:t>Oneyda</a:t>
            </a:r>
            <a:r>
              <a:rPr lang="pt-BR" sz="9600" dirty="0" smtClean="0">
                <a:solidFill>
                  <a:schemeClr val="tx1"/>
                </a:solidFill>
              </a:rPr>
              <a:t> Rojas </a:t>
            </a:r>
            <a:r>
              <a:rPr lang="pt-BR" sz="9600" dirty="0" err="1" smtClean="0">
                <a:solidFill>
                  <a:schemeClr val="tx1"/>
                </a:solidFill>
              </a:rPr>
              <a:t>Castillo</a:t>
            </a:r>
            <a:endParaRPr lang="pt-BR" sz="9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pt-BR" sz="9600" dirty="0" smtClean="0">
                <a:solidFill>
                  <a:schemeClr val="tx1"/>
                </a:solidFill>
              </a:rPr>
              <a:t>Orientador: Ailton Brant</a:t>
            </a:r>
            <a:endParaRPr lang="pt-BR" sz="96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endParaRPr lang="pt-BR" sz="9600" b="1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endParaRPr lang="pt-BR" sz="9600" b="1" dirty="0"/>
          </a:p>
          <a:p>
            <a:pPr>
              <a:lnSpc>
                <a:spcPct val="170000"/>
              </a:lnSpc>
            </a:pPr>
            <a:r>
              <a:rPr lang="pt-BR" sz="7200" dirty="0"/>
              <a:t> </a:t>
            </a:r>
          </a:p>
          <a:p>
            <a:pPr>
              <a:lnSpc>
                <a:spcPct val="170000"/>
              </a:lnSpc>
            </a:pPr>
            <a:endParaRPr lang="pt-BR" sz="8000" b="1" dirty="0" smtClean="0"/>
          </a:p>
          <a:p>
            <a:pPr>
              <a:lnSpc>
                <a:spcPct val="170000"/>
              </a:lnSpc>
            </a:pPr>
            <a:endParaRPr lang="pt-BR" sz="8000" b="1" dirty="0" smtClean="0"/>
          </a:p>
          <a:p>
            <a:pPr>
              <a:lnSpc>
                <a:spcPct val="170000"/>
              </a:lnSpc>
            </a:pPr>
            <a:endParaRPr lang="pt-BR" sz="8000" b="1" dirty="0"/>
          </a:p>
          <a:p>
            <a:pPr>
              <a:lnSpc>
                <a:spcPct val="170000"/>
              </a:lnSpc>
            </a:pPr>
            <a:endParaRPr lang="pt-BR" sz="8000" b="1" dirty="0" smtClean="0"/>
          </a:p>
          <a:p>
            <a:pPr>
              <a:lnSpc>
                <a:spcPct val="170000"/>
              </a:lnSpc>
            </a:pPr>
            <a:endParaRPr lang="pt-BR" sz="8000" b="1" dirty="0" smtClean="0"/>
          </a:p>
          <a:p>
            <a:pPr>
              <a:lnSpc>
                <a:spcPct val="170000"/>
              </a:lnSpc>
            </a:pPr>
            <a:r>
              <a:rPr lang="pt-BR" sz="8000" b="1" dirty="0" smtClean="0"/>
              <a:t> </a:t>
            </a:r>
          </a:p>
          <a:p>
            <a:pPr>
              <a:lnSpc>
                <a:spcPct val="170000"/>
              </a:lnSpc>
            </a:pPr>
            <a:r>
              <a:rPr lang="pt-BR" sz="8000" dirty="0" smtClean="0"/>
              <a:t> </a:t>
            </a:r>
          </a:p>
          <a:p>
            <a:pPr>
              <a:lnSpc>
                <a:spcPct val="170000"/>
              </a:lnSpc>
            </a:pPr>
            <a:r>
              <a:rPr lang="pt-BR" sz="8000" dirty="0" smtClean="0"/>
              <a:t> </a:t>
            </a:r>
          </a:p>
          <a:p>
            <a:pPr>
              <a:lnSpc>
                <a:spcPct val="170000"/>
              </a:lnSpc>
            </a:pPr>
            <a:r>
              <a:rPr lang="pt-BR" sz="8000" b="1" dirty="0" smtClean="0"/>
              <a:t> </a:t>
            </a:r>
          </a:p>
          <a:p>
            <a:pPr>
              <a:lnSpc>
                <a:spcPct val="170000"/>
              </a:lnSpc>
            </a:pPr>
            <a:r>
              <a:rPr lang="pt-BR" sz="8000" b="1" dirty="0"/>
              <a:t/>
            </a:r>
            <a:br>
              <a:rPr lang="pt-BR" sz="8000" b="1" dirty="0"/>
            </a:br>
            <a:endParaRPr lang="pt-BR" sz="8000" b="1" dirty="0"/>
          </a:p>
          <a:p>
            <a:pPr>
              <a:lnSpc>
                <a:spcPct val="170000"/>
              </a:lnSpc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755576" y="332656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860476" y="332656"/>
            <a:ext cx="55949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UNIVERSIDADE ABERTA DO SUS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UNIVERSIDADE FEDERAL DE PELOTAS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Especialização em Saúde da Família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Modalidade a Distância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Turma 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9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Especialização em Saúde da Família - EaD - UFPE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5440" y="153929"/>
            <a:ext cx="139147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108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5977" y="505470"/>
            <a:ext cx="8784976" cy="2218258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latin typeface="+mn-lt"/>
              </a:rPr>
              <a:t>Objetivo 2: </a:t>
            </a:r>
            <a:r>
              <a:rPr lang="pt-BR" sz="2400" dirty="0" smtClean="0">
                <a:latin typeface="+mn-lt"/>
                <a:cs typeface="Arial" panose="020B0604020202020204" pitchFamily="34" charset="0"/>
              </a:rPr>
              <a:t>Melhorar </a:t>
            </a:r>
            <a:r>
              <a:rPr lang="pt-BR" sz="2400" dirty="0">
                <a:latin typeface="+mn-lt"/>
                <a:cs typeface="Arial" panose="020B0604020202020204" pitchFamily="34" charset="0"/>
              </a:rPr>
              <a:t>a qualidade da atenção a hipertensos e/ou </a:t>
            </a:r>
            <a:r>
              <a:rPr lang="pt-BR" sz="2400" dirty="0" smtClean="0">
                <a:latin typeface="+mn-lt"/>
                <a:cs typeface="Arial" panose="020B0604020202020204" pitchFamily="34" charset="0"/>
              </a:rPr>
              <a:t>diabéticos.</a:t>
            </a:r>
            <a:r>
              <a:rPr lang="pt-BR" sz="2400" b="1" dirty="0">
                <a:latin typeface="+mn-lt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+mn-lt"/>
                <a:cs typeface="Arial" panose="020B0604020202020204" pitchFamily="34" charset="0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Meta 2.1:</a:t>
            </a:r>
            <a:r>
              <a:rPr lang="pt-BR" sz="2400" dirty="0" smtClean="0">
                <a:latin typeface="+mn-lt"/>
              </a:rPr>
              <a:t> Realizar exame clínico apropriado em 100% dos hipertensos.</a:t>
            </a:r>
            <a:endParaRPr lang="pt-BR" sz="2400" dirty="0"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2578" y="3284984"/>
            <a:ext cx="8107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Meta 2.2:</a:t>
            </a:r>
            <a:r>
              <a:rPr lang="pt-BR" sz="2400" dirty="0" smtClean="0"/>
              <a:t> Realizar exame clínico apropriado em 100% das pessoas com diabetes.</a:t>
            </a:r>
            <a:endParaRPr lang="es-ES" sz="24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30796" y="4257819"/>
            <a:ext cx="741200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</a:t>
            </a:r>
            <a:r>
              <a:rPr lang="es-ES" sz="2400" dirty="0" err="1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mês</a:t>
            </a:r>
            <a:r>
              <a:rPr lang="es-ES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8 (100%); 2º </a:t>
            </a:r>
            <a:r>
              <a:rPr lang="es-ES" sz="2400" dirty="0" err="1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mês</a:t>
            </a:r>
            <a:r>
              <a:rPr lang="es-ES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13 (100%); 3º </a:t>
            </a:r>
            <a:r>
              <a:rPr lang="es-ES" sz="2400" dirty="0" err="1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mês</a:t>
            </a:r>
            <a:r>
              <a:rPr lang="es-ES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42 (100%).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2716725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70C0"/>
                </a:solidFill>
              </a:rPr>
              <a:t>1º mês 39 (100%); 2º mês: 77 (100%); 3º mês : 145 (100%)</a:t>
            </a:r>
          </a:p>
        </p:txBody>
      </p:sp>
      <p:sp>
        <p:nvSpPr>
          <p:cNvPr id="9" name="Retângulo 8"/>
          <p:cNvSpPr/>
          <p:nvPr/>
        </p:nvSpPr>
        <p:spPr>
          <a:xfrm>
            <a:off x="575556" y="2479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Objetivos específicos,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e resultados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2703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56984" cy="1944216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100" b="1" dirty="0"/>
              <a:t>Meta</a:t>
            </a:r>
            <a:r>
              <a:rPr lang="pt-BR" sz="3100" dirty="0"/>
              <a:t> </a:t>
            </a:r>
            <a:r>
              <a:rPr lang="pt-BR" sz="3100" b="1" dirty="0" smtClean="0"/>
              <a:t>2.3: </a:t>
            </a:r>
            <a:r>
              <a:rPr lang="pt-BR" sz="3200" dirty="0" smtClean="0"/>
              <a:t>Realizar exame dos pés em 100% das pessoas com diabetes a cada 03 meses (com palpação dos pulsos tibial posterior e pedioso e medida da sensibilidade).</a:t>
            </a:r>
            <a:endParaRPr lang="pt-BR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9512" y="2924944"/>
            <a:ext cx="741200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</a:t>
            </a:r>
            <a:r>
              <a:rPr lang="es-ES" sz="2400" dirty="0" err="1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mês</a:t>
            </a:r>
            <a:r>
              <a:rPr lang="es-ES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8 (100%); 2º </a:t>
            </a:r>
            <a:r>
              <a:rPr lang="es-ES" sz="2400" dirty="0" err="1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mês</a:t>
            </a:r>
            <a:r>
              <a:rPr lang="es-ES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13 (100%); 3º </a:t>
            </a:r>
            <a:r>
              <a:rPr lang="es-ES" sz="2400" dirty="0" err="1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mês</a:t>
            </a:r>
            <a:r>
              <a:rPr lang="es-ES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42 (100%).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52423" y="11663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Objetivos específicos,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e resultados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08" y="1139536"/>
            <a:ext cx="8856984" cy="1440160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/>
              <a:t>Meta 2.4: </a:t>
            </a:r>
            <a:r>
              <a:rPr lang="pt-BR" sz="2400" dirty="0" smtClean="0"/>
              <a:t>Garantir a 100% das pessoas com hipertensão a solicitação/realização de exames complementares em dia de acordo com o protocolo.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1829677" y="6021288"/>
            <a:ext cx="60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1º mês 36 (92.3%); 2º mês :74 (96.1%); 3º mês  145 (100%)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5601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1111"/>
            <a:ext cx="7715304" cy="3357586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5556" y="16481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Objetivos específicos,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e resultados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84976" cy="1512168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/>
              <a:t>Meta 2.5: </a:t>
            </a:r>
            <a:r>
              <a:rPr lang="pt-BR" sz="2400" dirty="0" smtClean="0"/>
              <a:t>Garantir a 100% das pessoas com diabetes a solicitação/realização de exames complementares em dia de acordo com o protocolo.</a:t>
            </a:r>
            <a:endParaRPr lang="pt-BR" sz="24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2924944"/>
            <a:ext cx="741200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8 (100%); 2º mês 13 (100%); 3º mês 42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5556" y="16481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Objetivos específicos,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e resultados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23630" y="6021288"/>
            <a:ext cx="6025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1º mês 38 (97,4%); 2º mês :76 (98.7%); 3º mês : 145 (100%)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70277" y="836712"/>
            <a:ext cx="8603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Meta 2.6: </a:t>
            </a:r>
            <a:r>
              <a:rPr lang="pt-BR" sz="2400" dirty="0" smtClean="0"/>
              <a:t>Priorizar a prescrição de medicamentos da farmácia popular para 100% das pessoas com hipertensão cadastradas na UBS.</a:t>
            </a:r>
            <a:endParaRPr lang="es-ES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4577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817" y="2906968"/>
            <a:ext cx="8072494" cy="300039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116632"/>
            <a:ext cx="860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Objetivos específicos,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e resultados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22413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/>
              <a:t>Meta 2.7</a:t>
            </a:r>
            <a:r>
              <a:rPr lang="pt-BR" sz="2400" dirty="0" smtClean="0"/>
              <a:t>: Priorizar a prescrição de medicamentos da farmácia popular para 100% das pessoas com diabetes cadastradas na UBS.</a:t>
            </a:r>
            <a:endParaRPr lang="pt-BR" sz="2400" dirty="0"/>
          </a:p>
        </p:txBody>
      </p:sp>
      <p:sp>
        <p:nvSpPr>
          <p:cNvPr id="6" name="5 Rectángulo"/>
          <p:cNvSpPr/>
          <p:nvPr/>
        </p:nvSpPr>
        <p:spPr>
          <a:xfrm>
            <a:off x="251520" y="2642136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Meta 2.8: </a:t>
            </a:r>
            <a:r>
              <a:rPr lang="pt-BR" sz="2400" dirty="0" smtClean="0"/>
              <a:t>Realizar avaliação da necessidade de atendimento odontológico em 100% das pessoas com hipertensão.</a:t>
            </a:r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r>
              <a:rPr lang="pt-BR" sz="2400" b="1" dirty="0" smtClean="0"/>
              <a:t>Meta 2.9: </a:t>
            </a:r>
            <a:r>
              <a:rPr lang="pt-BR" sz="2400" dirty="0" smtClean="0"/>
              <a:t>Realizar avaliação da necessidade de atendimento odontológico em 100% das pessoas com diabetes.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116632"/>
            <a:ext cx="860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Objetivos específicos,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e resultados</a:t>
            </a:r>
            <a:endParaRPr lang="pt-BR" sz="32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712466"/>
            <a:ext cx="741200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8 (100%); 2º mês 13 (100%); 3º mês 42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5543678"/>
            <a:ext cx="741200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8 (100%); 2º mês 13 (100%); 3º mês 42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3499759"/>
            <a:ext cx="886999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39 (100%); 2º mês 77 (100%); 3º mês 145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1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84630" y="701407"/>
            <a:ext cx="8892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Objetivo 3: </a:t>
            </a:r>
            <a:r>
              <a:rPr kumimoji="0" lang="pt-BR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Melhorar a adesão de pessoas com hipertensão e/ou diabetes</a:t>
            </a:r>
            <a:endParaRPr kumimoji="0" lang="pt-BR" altLang="zh-CN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20189" y="1700808"/>
            <a:ext cx="903649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Meta 3.1: </a:t>
            </a:r>
            <a:r>
              <a:rPr kumimoji="0" lang="pt-B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Buscar 100% das pessoas com hipertensão faltosas às consultas na UBS conforme a periodicidade recomendada.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zh-CN" sz="2400" dirty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Meta 3.2:</a:t>
            </a:r>
            <a:r>
              <a:rPr kumimoji="0" lang="pt-B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Buscar 100% das pessoas com diabetes faltosas às consultas na UBS conforme a periodicidade recomendada</a:t>
            </a:r>
            <a:r>
              <a:rPr kumimoji="0" lang="pt-B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.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zh-CN" sz="1200" dirty="0">
              <a:ea typeface="SimSun" pitchFamily="2" charset="-122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16632"/>
            <a:ext cx="860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Objetivos específicos,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e resultados</a:t>
            </a:r>
            <a:endParaRPr lang="pt-BR" sz="32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161" y="2572845"/>
            <a:ext cx="741200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1 (100%); 2º mês 1 (100%); 3º mês 1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" y="4578543"/>
            <a:ext cx="741200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Não houve diabéticos faltosos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4136" y="787352"/>
            <a:ext cx="871296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b="1" dirty="0">
                <a:cs typeface="Arial" panose="020B0604020202020204" pitchFamily="34" charset="0"/>
              </a:rPr>
              <a:t>Objetivo </a:t>
            </a:r>
            <a:r>
              <a:rPr lang="pt-BR" sz="2600" b="1" dirty="0" smtClean="0">
                <a:cs typeface="Arial" panose="020B0604020202020204" pitchFamily="34" charset="0"/>
              </a:rPr>
              <a:t>4: </a:t>
            </a:r>
            <a:r>
              <a:rPr lang="pt-BR" sz="2600" dirty="0">
                <a:cs typeface="Arial" panose="020B0604020202020204" pitchFamily="34" charset="0"/>
              </a:rPr>
              <a:t>Melhorar o registro das </a:t>
            </a:r>
            <a:r>
              <a:rPr lang="pt-BR" sz="2600" dirty="0" smtClean="0">
                <a:cs typeface="Arial" panose="020B0604020202020204" pitchFamily="34" charset="0"/>
              </a:rPr>
              <a:t>informações</a:t>
            </a:r>
            <a:endParaRPr lang="pt-BR" sz="26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b="1" dirty="0" smtClean="0"/>
              <a:t>Meta 4.1</a:t>
            </a:r>
            <a:r>
              <a:rPr lang="pt-BR" sz="2600" dirty="0" smtClean="0"/>
              <a:t>:</a:t>
            </a:r>
            <a:r>
              <a:rPr lang="es-ES" sz="2600" b="1" dirty="0" smtClean="0"/>
              <a:t> </a:t>
            </a:r>
            <a:r>
              <a:rPr lang="pt-BR" sz="2600" dirty="0" smtClean="0"/>
              <a:t>Manter ficha de acompanhamento de 100% das pessoas com hipertensão.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/>
          </a:p>
          <a:p>
            <a:pPr marL="0" indent="0" algn="just">
              <a:buNone/>
            </a:pPr>
            <a:r>
              <a:rPr lang="pt-BR" sz="2600" b="1" dirty="0" smtClean="0"/>
              <a:t>Meta 4.2</a:t>
            </a:r>
            <a:r>
              <a:rPr lang="pt-BR" sz="2600" dirty="0" smtClean="0"/>
              <a:t>: Manter ficha de acompanhamento de 100% das pessoas com diabetes.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16632"/>
            <a:ext cx="860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Objetivos específicos,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e resultados</a:t>
            </a:r>
            <a:endParaRPr lang="pt-BR" sz="32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1359" y="4103518"/>
            <a:ext cx="741200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8 (100%); 2º mês 13 (100%); 3º mês 42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8246" y="2264890"/>
            <a:ext cx="886999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39 (100%); 2º mês 77 (100%); 3º mês 145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9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0592" y="857240"/>
            <a:ext cx="8865904" cy="1143000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latin typeface="+mn-lt"/>
                <a:cs typeface="Arial" panose="020B0604020202020204" pitchFamily="34" charset="0"/>
              </a:rPr>
              <a:t>Objetivo 5</a:t>
            </a:r>
            <a:r>
              <a:rPr lang="pt-BR" sz="2400" dirty="0" smtClean="0">
                <a:latin typeface="+mn-lt"/>
                <a:cs typeface="Arial" panose="020B0604020202020204" pitchFamily="34" charset="0"/>
              </a:rPr>
              <a:t>: </a:t>
            </a:r>
            <a:r>
              <a:rPr lang="pt-BR" sz="2400" dirty="0" smtClean="0">
                <a:latin typeface="+mn-lt"/>
              </a:rPr>
              <a:t> Mapear o risco para doença cardiovascular das pessoas com hipertensão e/ou diabetes.</a:t>
            </a:r>
            <a:endParaRPr lang="pt-BR" sz="2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9156" y="1772816"/>
            <a:ext cx="88569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itchFamily="2" charset="-122"/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Meta 5.1:</a:t>
            </a:r>
            <a:r>
              <a:rPr kumimoji="0" lang="pt-B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Realizar estratificação do risco cardiovascular em 100% das pessoas com hipertensão.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zh-CN" sz="2400" dirty="0"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Meta 5.2:</a:t>
            </a:r>
            <a:r>
              <a:rPr kumimoji="0" lang="pt-B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Realizar estratificação do risco cardiovascular em 100% das pessoas com diabetes.</a:t>
            </a:r>
            <a:endParaRPr kumimoji="0" lang="pt-B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116632"/>
            <a:ext cx="860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Objetivos específicos,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e resultados</a:t>
            </a:r>
            <a:endParaRPr lang="pt-BR" sz="32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343" y="3034724"/>
            <a:ext cx="886999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39 (100%); 2º mês 77 (100%); 3º mês 145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9156" y="5081390"/>
            <a:ext cx="741200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8 (100%); 2º mês 13 (100%); 3º mês 42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989" y="1052736"/>
            <a:ext cx="8784976" cy="2232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>
                <a:cs typeface="Arial" panose="020B0604020202020204" pitchFamily="34" charset="0"/>
              </a:rPr>
              <a:t>Objetivo 6. </a:t>
            </a:r>
            <a:r>
              <a:rPr lang="pt-BR" sz="2400" dirty="0">
                <a:cs typeface="Arial" panose="020B0604020202020204" pitchFamily="34" charset="0"/>
              </a:rPr>
              <a:t>Promover a saúde de hipertensos e </a:t>
            </a:r>
            <a:r>
              <a:rPr lang="pt-BR" sz="2400" dirty="0" smtClean="0">
                <a:cs typeface="Arial" panose="020B0604020202020204" pitchFamily="34" charset="0"/>
              </a:rPr>
              <a:t>diabéticos.</a:t>
            </a:r>
          </a:p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Meta 6.1: </a:t>
            </a:r>
            <a:r>
              <a:rPr lang="pt-BR" sz="2400" dirty="0" smtClean="0">
                <a:cs typeface="Arial" panose="020B0604020202020204" pitchFamily="34" charset="0"/>
              </a:rPr>
              <a:t>Garantir orientação nutricional sobre alimentação saudável a 100% dos hipertensos.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Meta 6.2: </a:t>
            </a:r>
            <a:r>
              <a:rPr lang="pt-BR" sz="2400" dirty="0" smtClean="0">
                <a:cs typeface="Arial" panose="020B0604020202020204" pitchFamily="34" charset="0"/>
              </a:rPr>
              <a:t>Garantir orientação nutricional sobre alimentação saudável a 100% dos diabéticos.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16632"/>
            <a:ext cx="860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Objetivos específicos,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e resultados</a:t>
            </a:r>
            <a:endParaRPr lang="pt-BR" sz="32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8246" y="2264890"/>
            <a:ext cx="886999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39 (100%); 2º mês 77 (100%); 3º mês 145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155" y="4149080"/>
            <a:ext cx="741200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8 (100%); 2º mês 13 (100%); 3º mês 42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5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INTRODUÇÃO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600" dirty="0" smtClean="0"/>
          </a:p>
          <a:p>
            <a:pPr algn="just"/>
            <a:r>
              <a:rPr lang="pt-BR" sz="2400" dirty="0" smtClean="0"/>
              <a:t>A hipertensão arterial sistêmica (HAS) e a Diabetes </a:t>
            </a:r>
            <a:r>
              <a:rPr lang="pt-BR" sz="2400" dirty="0" err="1" smtClean="0"/>
              <a:t>Mellitus</a:t>
            </a:r>
            <a:r>
              <a:rPr lang="pt-BR" sz="2400" dirty="0" smtClean="0"/>
              <a:t> (DM) são doenças crônicas não transmissíveis (DCNT) muito </a:t>
            </a:r>
            <a:r>
              <a:rPr lang="pt-BR" sz="2400" dirty="0" err="1" smtClean="0"/>
              <a:t>frequentes</a:t>
            </a:r>
            <a:r>
              <a:rPr lang="pt-BR" sz="2400" dirty="0" smtClean="0"/>
              <a:t> na população.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Podem ser consideradas como o principal fator de risco para as complicações cardiovasculares.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 smtClean="0"/>
              <a:t>Produzem complicações como: ataques cardíacos, insuficiência renal, cegueira pela retinopatia diabética, amputação e acidentes cérebro vasculares entre outras.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800" dirty="0" smtClean="0"/>
          </a:p>
          <a:p>
            <a:pPr marL="514350" indent="-514350" algn="just">
              <a:buFont typeface="+mj-lt"/>
              <a:buAutoNum type="arabicPeriod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651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989" y="1052736"/>
            <a:ext cx="8784976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>
                <a:cs typeface="Arial" panose="020B0604020202020204" pitchFamily="34" charset="0"/>
              </a:rPr>
              <a:t>Objetivo 6. </a:t>
            </a:r>
            <a:r>
              <a:rPr lang="pt-BR" sz="2400" dirty="0">
                <a:cs typeface="Arial" panose="020B0604020202020204" pitchFamily="34" charset="0"/>
              </a:rPr>
              <a:t>Promover a saúde de hipertensos e </a:t>
            </a:r>
            <a:r>
              <a:rPr lang="pt-BR" sz="2400" dirty="0" smtClean="0">
                <a:cs typeface="Arial" panose="020B0604020202020204" pitchFamily="34" charset="0"/>
              </a:rPr>
              <a:t>diabéticos.</a:t>
            </a:r>
          </a:p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Meta 6.3: </a:t>
            </a:r>
            <a:r>
              <a:rPr lang="pt-BR" sz="2400" dirty="0" smtClean="0">
                <a:cs typeface="Arial" panose="020B0604020202020204" pitchFamily="34" charset="0"/>
              </a:rPr>
              <a:t>Garantir orientação em relação à prática regular de atividade física a 100% dos hipertensos.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Meta 6.4: </a:t>
            </a:r>
            <a:r>
              <a:rPr lang="pt-BR" sz="2400" dirty="0" smtClean="0">
                <a:cs typeface="Arial" panose="020B0604020202020204" pitchFamily="34" charset="0"/>
              </a:rPr>
              <a:t>Garantir orientação em relação à prática regular de atividade física a 100% dos diabéticos.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16632"/>
            <a:ext cx="860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Objetivos específicos,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e resultados</a:t>
            </a:r>
            <a:endParaRPr lang="pt-BR" sz="32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8246" y="2264890"/>
            <a:ext cx="886999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39 (100%); 2º mês 77 (100%); 3º mês 145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155" y="4149080"/>
            <a:ext cx="741200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8 (100%); 2º mês 13 (100%); 3º mês 42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9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1342"/>
            <a:ext cx="8329642" cy="25202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800" b="1" dirty="0">
                <a:cs typeface="Arial" panose="020B0604020202020204" pitchFamily="34" charset="0"/>
              </a:rPr>
              <a:t>Meta 6.5:</a:t>
            </a:r>
            <a:r>
              <a:rPr lang="pt-BR" sz="2800" dirty="0">
                <a:cs typeface="Arial" panose="020B0604020202020204" pitchFamily="34" charset="0"/>
              </a:rPr>
              <a:t> Garantir orientação sobre os riscos do tabagismo a 100% dos hipertensos.</a:t>
            </a:r>
            <a:endParaRPr lang="pt-BR" sz="2800" dirty="0"/>
          </a:p>
          <a:p>
            <a:pPr algn="just"/>
            <a:endParaRPr lang="pt-BR" sz="2800" b="1" dirty="0" smtClean="0"/>
          </a:p>
          <a:p>
            <a:pPr algn="just"/>
            <a:endParaRPr lang="pt-BR" sz="2800" b="1" dirty="0" smtClean="0"/>
          </a:p>
          <a:p>
            <a:pPr marL="0" indent="0" algn="just">
              <a:buNone/>
            </a:pPr>
            <a:r>
              <a:rPr lang="pt-BR" sz="2800" b="1" dirty="0" smtClean="0"/>
              <a:t>Meta 6.6:</a:t>
            </a:r>
            <a:r>
              <a:rPr lang="pt-BR" sz="2800" dirty="0" smtClean="0"/>
              <a:t> Garantir orientação sobre os riscos do tabagismo a 100% dos diabéticos.</a:t>
            </a:r>
            <a:endParaRPr lang="pt-BR" sz="28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8245" y="1908750"/>
            <a:ext cx="886999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39 (100%); 2º mês 77 (100%); 3º mês 145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5837" y="3691866"/>
            <a:ext cx="741200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8 (100%); 2º mês 13 (100%); 3º mês 42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116632"/>
            <a:ext cx="860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Objetivos específicos,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e resultados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329642" cy="2448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smtClean="0"/>
              <a:t>Meta 6.7:</a:t>
            </a:r>
            <a:r>
              <a:rPr lang="pt-BR" sz="2800" dirty="0" smtClean="0"/>
              <a:t> Garantir orientação sobre higiene bucal a 100% dos usuários hipertensos cadastrados.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r>
              <a:rPr lang="pt-BR" sz="2800" b="1" dirty="0" smtClean="0"/>
              <a:t>Meta 6.8:</a:t>
            </a:r>
            <a:r>
              <a:rPr lang="pt-BR" sz="2800" dirty="0" smtClean="0"/>
              <a:t> Garantir orientação sobre higiene bucal a 100% dos usuários diabéticos cadastrados.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51520" y="116632"/>
            <a:ext cx="860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Objetivos específicos,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e resultados</a:t>
            </a:r>
            <a:endParaRPr lang="pt-BR" sz="32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8245" y="2420895"/>
            <a:ext cx="886999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39 (100%); 2º mês 77 (100%); 3º mês 145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8245" y="3937684"/>
            <a:ext cx="7412001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1º mês 8 (100%); 2º mês 13 (100%); 3º mês 42 (100%).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0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7763" y="188640"/>
            <a:ext cx="8229600" cy="43204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Discussão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908720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 intervenção na UBS </a:t>
            </a:r>
            <a:r>
              <a:rPr lang="pt-BR" sz="2400" dirty="0" err="1" smtClean="0"/>
              <a:t>Isidorio</a:t>
            </a:r>
            <a:r>
              <a:rPr lang="pt-BR" sz="2400" dirty="0" smtClean="0"/>
              <a:t> Pereira propiciou: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Melhoria dos registros.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Qualificação da atenção oferecida aos usuários, com destaque para a ampliação dos exames clínicos, para à avaliação do risco de ambos os grupos e para a orientação quanto a promoção da saúde.</a:t>
            </a:r>
            <a:endParaRPr lang="pt-BR" sz="2400" dirty="0"/>
          </a:p>
        </p:txBody>
      </p:sp>
      <p:sp>
        <p:nvSpPr>
          <p:cNvPr id="7" name="2 Onda"/>
          <p:cNvSpPr/>
          <p:nvPr/>
        </p:nvSpPr>
        <p:spPr>
          <a:xfrm>
            <a:off x="2407985" y="3284984"/>
            <a:ext cx="4429156" cy="14859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Importância da Intervenção para  a Equipe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8" name="3 Flecha curvada hacia la derecha"/>
          <p:cNvSpPr/>
          <p:nvPr/>
        </p:nvSpPr>
        <p:spPr>
          <a:xfrm>
            <a:off x="1475656" y="4401393"/>
            <a:ext cx="785818" cy="16430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5 Flecha curvada hacia la izquierda"/>
          <p:cNvSpPr/>
          <p:nvPr/>
        </p:nvSpPr>
        <p:spPr>
          <a:xfrm>
            <a:off x="7092280" y="4437112"/>
            <a:ext cx="874396" cy="15716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4 Cinta perforada"/>
          <p:cNvSpPr/>
          <p:nvPr/>
        </p:nvSpPr>
        <p:spPr>
          <a:xfrm>
            <a:off x="2428860" y="5508682"/>
            <a:ext cx="1714512" cy="10001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Capacitação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1" name="7 Flecha izquierda y derecha"/>
          <p:cNvSpPr/>
          <p:nvPr/>
        </p:nvSpPr>
        <p:spPr>
          <a:xfrm>
            <a:off x="4143372" y="5865872"/>
            <a:ext cx="1071570" cy="428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6 Cinta perforada"/>
          <p:cNvSpPr/>
          <p:nvPr/>
        </p:nvSpPr>
        <p:spPr>
          <a:xfrm>
            <a:off x="5214942" y="5580120"/>
            <a:ext cx="1771656" cy="10001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Unidade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8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ta para baixo 15"/>
          <p:cNvSpPr/>
          <p:nvPr/>
        </p:nvSpPr>
        <p:spPr>
          <a:xfrm>
            <a:off x="2483768" y="337390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923012" y="4509120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Conscientização.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Ampliação da cobertura.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Incrementar as atividades com o grupo de hipertensos, diabéticos e família.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Estrella de 7 puntas"/>
          <p:cNvSpPr/>
          <p:nvPr/>
        </p:nvSpPr>
        <p:spPr>
          <a:xfrm>
            <a:off x="332911" y="870360"/>
            <a:ext cx="4786346" cy="250033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A </a:t>
            </a:r>
            <a:r>
              <a:rPr lang="pt-BR" sz="2400" b="1" dirty="0" smtClean="0"/>
              <a:t>intervenção</a:t>
            </a:r>
            <a:r>
              <a:rPr lang="es-ES" sz="2400" b="1" dirty="0" smtClean="0"/>
              <a:t> </a:t>
            </a:r>
            <a:r>
              <a:rPr lang="pt-BR" sz="2400" b="1" dirty="0" smtClean="0"/>
              <a:t>foi</a:t>
            </a:r>
            <a:r>
              <a:rPr lang="es-ES" sz="2400" b="1" dirty="0" smtClean="0"/>
              <a:t> incorporada na </a:t>
            </a:r>
            <a:r>
              <a:rPr lang="pt-BR" sz="2400" b="1" dirty="0" smtClean="0"/>
              <a:t>rotina</a:t>
            </a:r>
            <a:r>
              <a:rPr lang="es-ES" sz="2400" b="1" dirty="0" smtClean="0"/>
              <a:t> do </a:t>
            </a:r>
            <a:r>
              <a:rPr lang="pt-BR" sz="2400" b="1" dirty="0" smtClean="0"/>
              <a:t>serviço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83115"/>
            <a:ext cx="8229600" cy="43204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Discussão</a:t>
            </a:r>
            <a:endParaRPr lang="pt-B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4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67544" y="83115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smtClean="0">
                <a:solidFill>
                  <a:schemeClr val="tx2"/>
                </a:solidFill>
              </a:rPr>
              <a:t>Discussão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980729"/>
            <a:ext cx="8856984" cy="5616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Importância da Intervenção para a comunidade: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Parte da comunidade ainda precisa se apropriar mais dos serviços da UBS e do que foi a intervenção;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Outra parte que se apropriou do conhecimento aprovou o processo desenvolvido</a:t>
            </a:r>
            <a:r>
              <a:rPr lang="pt-BR" sz="2400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Caso fosse iniciar a realização da intervenção neste momento: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Melhoria da Análise Situacional;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Maior divulgação para a comunidade a cerca da intervenção/ação programática;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Quais os próximos passos: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Ampliar </a:t>
            </a:r>
            <a:r>
              <a:rPr lang="pt-BR" sz="2400" dirty="0"/>
              <a:t>o trabalho de conscientização da </a:t>
            </a:r>
            <a:r>
              <a:rPr lang="pt-BR" sz="2400" dirty="0" smtClean="0"/>
              <a:t>comunidade;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I</a:t>
            </a:r>
            <a:r>
              <a:rPr lang="pt-BR" sz="2400" dirty="0" smtClean="0"/>
              <a:t>nvestir </a:t>
            </a:r>
            <a:r>
              <a:rPr lang="pt-BR" sz="2400" dirty="0"/>
              <a:t>na ampliação da cobertura das demais ações </a:t>
            </a:r>
            <a:r>
              <a:rPr lang="pt-BR" sz="2400" dirty="0" smtClean="0"/>
              <a:t>programáticas;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7579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50423_082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83115"/>
            <a:ext cx="8229600" cy="43204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Discussão</a:t>
            </a:r>
            <a:endParaRPr lang="pt-BR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8129" name="Imagen 11" descr="20151119_0847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324" y="2071678"/>
            <a:ext cx="8222079" cy="4000528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83115"/>
            <a:ext cx="8229600" cy="43204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Discussão</a:t>
            </a:r>
            <a:endParaRPr lang="pt-BR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41114_0848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83115"/>
            <a:ext cx="8229600" cy="43204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Discussão</a:t>
            </a:r>
            <a:endParaRPr lang="pt-BR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29208" y="188640"/>
            <a:ext cx="8229600" cy="43204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Reflexão Crítica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194223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Oportunidade de aprofundar os meus conhecimento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Em temas clínicos;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 cerca do funcionamento de uma UBS;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No relacionamento com </a:t>
            </a:r>
            <a:r>
              <a:rPr lang="pt-BR" sz="2400" dirty="0" smtClean="0"/>
              <a:t>os </a:t>
            </a:r>
            <a:r>
              <a:rPr lang="pt-BR" sz="2400" dirty="0" smtClean="0"/>
              <a:t>usuários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3858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695800" cy="4680520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Baixa Grande do Ribeiro está localizado no interior do Estado do Piauí. </a:t>
            </a:r>
          </a:p>
          <a:p>
            <a:pPr algn="just"/>
            <a:r>
              <a:rPr lang="pt-BR" sz="2400" dirty="0" smtClean="0"/>
              <a:t>Segundo informações do IBGE (2010) apresenta uma população de 10.516 habitantes, dos quais 5.468 são homens e 5.048 são mulheres.</a:t>
            </a:r>
          </a:p>
          <a:p>
            <a:pPr algn="just"/>
            <a:r>
              <a:rPr lang="pt-BR" sz="2400" dirty="0" smtClean="0"/>
              <a:t>5 </a:t>
            </a:r>
            <a:r>
              <a:rPr lang="pt-BR" sz="2400" dirty="0" err="1" smtClean="0"/>
              <a:t>UBSs</a:t>
            </a:r>
            <a:r>
              <a:rPr lang="pt-BR" sz="2400" dirty="0" smtClean="0"/>
              <a:t>, todas com ESF, sendo 3 na área urbana e 2 na área rural.</a:t>
            </a:r>
          </a:p>
          <a:p>
            <a:pPr algn="just"/>
            <a:r>
              <a:rPr lang="pt-BR" sz="2400" dirty="0" smtClean="0"/>
              <a:t>UBS </a:t>
            </a:r>
            <a:r>
              <a:rPr lang="pt-BR" sz="2400" dirty="0" err="1" smtClean="0"/>
              <a:t>Isidorio</a:t>
            </a:r>
            <a:r>
              <a:rPr lang="pt-BR" sz="2400" dirty="0" smtClean="0"/>
              <a:t> Pereira: 1879 habitantes.</a:t>
            </a:r>
          </a:p>
          <a:p>
            <a:pPr algn="just"/>
            <a:r>
              <a:rPr lang="pt-BR" sz="2400" dirty="0" smtClean="0"/>
              <a:t>Composição da equipe: médica, enfermeiro, técnica de enfermagem, odontólogo, técnica de saúde bucal, quatro Agentes Comunitários de Saúde (ACS), recepcionista e duas auxiliares de limpeza.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INTRODUÇÃO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9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43204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OBRIGADA!!!</a:t>
            </a:r>
            <a:endParaRPr lang="pt-B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8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6081" name="Imagem 1"/>
          <p:cNvPicPr>
            <a:picLocks noChangeAspect="1" noChangeArrowheads="1"/>
          </p:cNvPicPr>
          <p:nvPr/>
        </p:nvPicPr>
        <p:blipFill>
          <a:blip r:embed="rId2"/>
          <a:srcRect l="35483" t="42430" r="46294" b="24573"/>
          <a:stretch>
            <a:fillRect/>
          </a:stretch>
        </p:blipFill>
        <p:spPr bwMode="auto">
          <a:xfrm>
            <a:off x="380620" y="1124744"/>
            <a:ext cx="8439852" cy="5525928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1663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>
                <a:solidFill>
                  <a:schemeClr val="tx2"/>
                </a:solidFill>
              </a:rPr>
              <a:t>INTRODUÇÃO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864096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1368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Qualificar a atenção em saúde de pessoas portadoras de HAS e/ou DM na UBS </a:t>
            </a:r>
            <a:r>
              <a:rPr lang="pt-BR" sz="2400" dirty="0" err="1" smtClean="0"/>
              <a:t>Isidório</a:t>
            </a:r>
            <a:r>
              <a:rPr lang="pt-BR" sz="2400" dirty="0" smtClean="0"/>
              <a:t> Pereira, no município de Baixa Grande do Ribeiro -PI.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41777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Metodologia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184576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Ações nos 4 eixos pedagógicos: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Organização e gestão do serviço;</a:t>
            </a:r>
          </a:p>
          <a:p>
            <a:r>
              <a:rPr lang="pt-BR" dirty="0" smtClean="0"/>
              <a:t>Qualificação da prática clínica;</a:t>
            </a:r>
          </a:p>
          <a:p>
            <a:r>
              <a:rPr lang="pt-BR" dirty="0" smtClean="0"/>
              <a:t>Engajamento Público;</a:t>
            </a:r>
          </a:p>
          <a:p>
            <a:r>
              <a:rPr lang="pt-BR" dirty="0" smtClean="0"/>
              <a:t>Monitoramento e Avaliação.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725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</a:rPr>
              <a:t>METODOLOGIA</a:t>
            </a:r>
            <a:endParaRPr lang="es-E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040560"/>
          </a:xfrm>
        </p:spPr>
        <p:txBody>
          <a:bodyPr/>
          <a:lstStyle/>
          <a:p>
            <a:r>
              <a:rPr lang="pt-BR" sz="2400" dirty="0" smtClean="0"/>
              <a:t>Caderno de Atenção Básica nº 36 - Estratégias para o Cuidado da pessoa com doença crônica: Diabetes Mellitus.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Caderno de Atenção Básica nº 37 - Estratégias para o cuidado da pessoa com doença crônica: HAS do MS.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Ficha espelho, planilha de coleta de dados (UFPel) e prontuários clínicos.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12 semanas de intervenção.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3152392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+mn-lt"/>
                <a:cs typeface="Arial" panose="020B0604020202020204" pitchFamily="34" charset="0"/>
              </a:rPr>
              <a:t>Objetivo 1.</a:t>
            </a:r>
            <a:r>
              <a:rPr lang="pt-BR" sz="2000" dirty="0" smtClean="0">
                <a:latin typeface="+mn-lt"/>
              </a:rPr>
              <a:t> Ampliar a cobertura a pessoas hipertensas e/ou diabéticas</a:t>
            </a:r>
            <a:r>
              <a:rPr lang="pt-BR" sz="2000" dirty="0" smtClean="0">
                <a:latin typeface="+mn-lt"/>
                <a:cs typeface="Arial" panose="020B0604020202020204" pitchFamily="34" charset="0"/>
              </a:rPr>
              <a:t> </a:t>
            </a:r>
            <a:br>
              <a:rPr lang="pt-BR" sz="2000" dirty="0" smtClean="0">
                <a:latin typeface="+mn-lt"/>
                <a:cs typeface="Arial" panose="020B0604020202020204" pitchFamily="34" charset="0"/>
              </a:rPr>
            </a:br>
            <a:r>
              <a:rPr lang="pt-BR" sz="2000" b="1" dirty="0">
                <a:latin typeface="+mn-lt"/>
              </a:rPr>
              <a:t/>
            </a:r>
            <a:br>
              <a:rPr lang="pt-BR" sz="2000" b="1" dirty="0">
                <a:latin typeface="+mn-lt"/>
              </a:rPr>
            </a:br>
            <a:r>
              <a:rPr lang="pt-BR" sz="2000" b="1" dirty="0" smtClean="0">
                <a:latin typeface="+mn-lt"/>
              </a:rPr>
              <a:t>Meta 1.1</a:t>
            </a:r>
            <a:r>
              <a:rPr lang="pt-BR" sz="2000" dirty="0" smtClean="0">
                <a:latin typeface="+mn-lt"/>
              </a:rPr>
              <a:t>: Cadastrar 100% dos usuários Hipertensos da área de abrangência no programa de Atenção à Hipertensão Arterial e à Diabetes Mellitus da UBS.</a:t>
            </a:r>
            <a:endParaRPr lang="pt-BR" sz="2000" dirty="0"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57290" y="5786454"/>
            <a:ext cx="609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1º mês 39 (14.6%); 2º mês :77 (28,7%); 3º mês : 145 (54.1%)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643182"/>
            <a:ext cx="6572296" cy="2786082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5556" y="27253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Objetivos específicos,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e resultados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7292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980728"/>
            <a:ext cx="8928992" cy="144814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/>
              <a:t> </a:t>
            </a:r>
            <a:r>
              <a:rPr lang="pt-BR" sz="2400" b="1" dirty="0" smtClean="0"/>
              <a:t>Meta 1.2:</a:t>
            </a:r>
            <a:r>
              <a:rPr lang="pt-BR" sz="2400" dirty="0" smtClean="0"/>
              <a:t> </a:t>
            </a:r>
            <a:r>
              <a:rPr lang="x-none" sz="2400" smtClean="0"/>
              <a:t> Cadastrar 100% dos usuários Diabéticos da área de abrangência no programa de Atenção à Hipertensão Arterial e à Diabetes Mellitus da UBS.</a:t>
            </a:r>
            <a:endParaRPr lang="pt-BR" sz="2400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Gráfico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428868"/>
            <a:ext cx="7143800" cy="2857520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285852" y="5429264"/>
            <a:ext cx="7858148" cy="43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ea typeface="Times New Roman" pitchFamily="18" charset="0"/>
                <a:cs typeface="Arial" pitchFamily="34" charset="0"/>
              </a:rPr>
              <a:t>1º </a:t>
            </a:r>
            <a:r>
              <a:rPr lang="es-ES" dirty="0" err="1" smtClean="0">
                <a:ea typeface="Times New Roman" pitchFamily="18" charset="0"/>
                <a:cs typeface="Arial" pitchFamily="34" charset="0"/>
              </a:rPr>
              <a:t>mês</a:t>
            </a:r>
            <a:r>
              <a:rPr lang="es-ES" dirty="0" smtClean="0">
                <a:ea typeface="Times New Roman" pitchFamily="18" charset="0"/>
                <a:cs typeface="Arial" pitchFamily="34" charset="0"/>
              </a:rPr>
              <a:t> 8 (7.5%); 2º </a:t>
            </a:r>
            <a:r>
              <a:rPr lang="es-ES" dirty="0" err="1" smtClean="0">
                <a:ea typeface="Times New Roman" pitchFamily="18" charset="0"/>
                <a:cs typeface="Arial" pitchFamily="34" charset="0"/>
              </a:rPr>
              <a:t>mês</a:t>
            </a:r>
            <a:r>
              <a:rPr lang="es-ES" dirty="0" smtClean="0">
                <a:ea typeface="Times New Roman" pitchFamily="18" charset="0"/>
                <a:cs typeface="Arial" pitchFamily="34" charset="0"/>
              </a:rPr>
              <a:t> 13(12.1%); 3º </a:t>
            </a:r>
            <a:r>
              <a:rPr lang="es-ES" dirty="0" err="1" smtClean="0">
                <a:ea typeface="Times New Roman" pitchFamily="18" charset="0"/>
                <a:cs typeface="Arial" pitchFamily="34" charset="0"/>
              </a:rPr>
              <a:t>mês</a:t>
            </a:r>
            <a:r>
              <a:rPr lang="es-ES" dirty="0" smtClean="0">
                <a:ea typeface="Times New Roman" pitchFamily="18" charset="0"/>
                <a:cs typeface="Arial" pitchFamily="34" charset="0"/>
              </a:rPr>
              <a:t> 42(39.3%).</a:t>
            </a:r>
            <a:endParaRPr kumimoji="0" lang="es-E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5556" y="27253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Objetivos específicos,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metas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e resultados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7420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1559</Words>
  <Application>Microsoft Office PowerPoint</Application>
  <PresentationFormat>Presentación en pantalla (4:3)</PresentationFormat>
  <Paragraphs>189</Paragraphs>
  <Slides>30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do Office</vt:lpstr>
      <vt:lpstr>    </vt:lpstr>
      <vt:lpstr>INTRODUÇÃO</vt:lpstr>
      <vt:lpstr>INTRODUÇÃO</vt:lpstr>
      <vt:lpstr>Diapositiva 4</vt:lpstr>
      <vt:lpstr>Objetivo Geral</vt:lpstr>
      <vt:lpstr>Metodologia</vt:lpstr>
      <vt:lpstr>METODOLOGIA</vt:lpstr>
      <vt:lpstr>Objetivo 1. Ampliar a cobertura a pessoas hipertensas e/ou diabéticas   Meta 1.1: Cadastrar 100% dos usuários Hipertensos da área de abrangência no programa de Atenção à Hipertensão Arterial e à Diabetes Mellitus da UBS.</vt:lpstr>
      <vt:lpstr> Meta 1.2:  Cadastrar 100% dos usuários Diabéticos da área de abrangência no programa de Atenção à Hipertensão Arterial e à Diabetes Mellitus da UBS.</vt:lpstr>
      <vt:lpstr>Objetivo 2: Melhorar a qualidade da atenção a hipertensos e/ou diabéticos.  Meta 2.1: Realizar exame clínico apropriado em 100% dos hipertensos.</vt:lpstr>
      <vt:lpstr>Meta 2.3: Realizar exame dos pés em 100% das pessoas com diabetes a cada 03 meses (com palpação dos pulsos tibial posterior e pedioso e medida da sensibilidade).</vt:lpstr>
      <vt:lpstr>Meta 2.4: Garantir a 100% das pessoas com hipertensão a solicitação/realização de exames complementares em dia de acordo com o protocolo.</vt:lpstr>
      <vt:lpstr>Meta 2.5: Garantir a 100% das pessoas com diabetes a solicitação/realização de exames complementares em dia de acordo com o protocolo.</vt:lpstr>
      <vt:lpstr>Diapositiva 14</vt:lpstr>
      <vt:lpstr>Meta 2.7: Priorizar a prescrição de medicamentos da farmácia popular para 100% das pessoas com diabetes cadastradas na UBS.</vt:lpstr>
      <vt:lpstr>Diapositiva 16</vt:lpstr>
      <vt:lpstr>Diapositiva 17</vt:lpstr>
      <vt:lpstr>Objetivo 5:  Mapear o risco para doença cardiovascular das pessoas com hipertensão e/ou diabetes.</vt:lpstr>
      <vt:lpstr>Diapositiva 19</vt:lpstr>
      <vt:lpstr>Diapositiva 20</vt:lpstr>
      <vt:lpstr>Diapositiva 21</vt:lpstr>
      <vt:lpstr>Diapositiva 22</vt:lpstr>
      <vt:lpstr>Discussão</vt:lpstr>
      <vt:lpstr>Discussão</vt:lpstr>
      <vt:lpstr>Diapositiva 25</vt:lpstr>
      <vt:lpstr>Discussão</vt:lpstr>
      <vt:lpstr>Discussão</vt:lpstr>
      <vt:lpstr>Discussão</vt:lpstr>
      <vt:lpstr>Reflexão Crítica</vt:lpstr>
      <vt:lpstr>OBRIGADA!!!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Yaneisy</dc:creator>
  <cp:lastModifiedBy>Oneyda Rojas</cp:lastModifiedBy>
  <cp:revision>140</cp:revision>
  <dcterms:created xsi:type="dcterms:W3CDTF">2015-08-16T16:17:28Z</dcterms:created>
  <dcterms:modified xsi:type="dcterms:W3CDTF">2016-03-11T13:52:14Z</dcterms:modified>
</cp:coreProperties>
</file>